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94B62-65C7-4449-B925-48F00E3CA7F7}" type="datetimeFigureOut">
              <a:rPr lang="en-US" smtClean="0"/>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89D21-952B-D542-AA5A-72EB21FBAF99}" type="slidenum">
              <a:rPr lang="en-US" smtClean="0"/>
              <a:t>‹#›</a:t>
            </a:fld>
            <a:endParaRPr lang="en-US"/>
          </a:p>
        </p:txBody>
      </p:sp>
    </p:spTree>
    <p:extLst>
      <p:ext uri="{BB962C8B-B14F-4D97-AF65-F5344CB8AC3E}">
        <p14:creationId xmlns:p14="http://schemas.microsoft.com/office/powerpoint/2010/main" val="1463168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was created by Matt, Molly, and Courtney on the Supreme clothing line. </a:t>
            </a:r>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1</a:t>
            </a:fld>
            <a:endParaRPr lang="en-US"/>
          </a:p>
        </p:txBody>
      </p:sp>
    </p:spTree>
    <p:extLst>
      <p:ext uri="{BB962C8B-B14F-4D97-AF65-F5344CB8AC3E}">
        <p14:creationId xmlns:p14="http://schemas.microsoft.com/office/powerpoint/2010/main" val="87495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April 1994, Supreme opened its doors in downtown Manhattan and became the home of NYC skate culture. While it started as a downtown institution, Supreme has grown into a worldwide counter-culture apparel giant and is known for its quality, style and authenticity. Over its 20 year history, Supreme has worked with some of our generations most ground-breaking designers, artists, photographers, and musicians- all who have helped continue to define its unique identity and attitude.</a:t>
            </a:r>
          </a:p>
          <a:p>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2</a:t>
            </a:fld>
            <a:endParaRPr lang="en-US"/>
          </a:p>
        </p:txBody>
      </p:sp>
    </p:spTree>
    <p:extLst>
      <p:ext uri="{BB962C8B-B14F-4D97-AF65-F5344CB8AC3E}">
        <p14:creationId xmlns:p14="http://schemas.microsoft.com/office/powerpoint/2010/main" val="25525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the newly discovered technique of 3d scanning, it is made possible to “clone” the body types of any given individual. This process is done in such a precise way that the dimensions of the mannequin are completely accurate to those of the model. </a:t>
            </a:r>
          </a:p>
          <a:p>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3</a:t>
            </a:fld>
            <a:endParaRPr lang="en-US"/>
          </a:p>
        </p:txBody>
      </p:sp>
    </p:spTree>
    <p:extLst>
      <p:ext uri="{BB962C8B-B14F-4D97-AF65-F5344CB8AC3E}">
        <p14:creationId xmlns:p14="http://schemas.microsoft.com/office/powerpoint/2010/main" val="34963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 Rocky</a:t>
            </a:r>
            <a:r>
              <a:rPr lang="en-US" baseline="0" dirty="0" smtClean="0"/>
              <a:t> and </a:t>
            </a:r>
            <a:r>
              <a:rPr lang="en-US" baseline="0" dirty="0" err="1" smtClean="0"/>
              <a:t>Rihanna</a:t>
            </a:r>
            <a:r>
              <a:rPr lang="en-US" baseline="0" dirty="0" smtClean="0"/>
              <a:t> represent the faces of Supreme. With the advancement of the 3D scanning, Supreme is able to have these two celebrities, sculpted into extremely accurate mannequins, and displayed in each of their free standing stores. </a:t>
            </a:r>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4</a:t>
            </a:fld>
            <a:endParaRPr lang="en-US"/>
          </a:p>
        </p:txBody>
      </p:sp>
    </p:spTree>
    <p:extLst>
      <p:ext uri="{BB962C8B-B14F-4D97-AF65-F5344CB8AC3E}">
        <p14:creationId xmlns:p14="http://schemas.microsoft.com/office/powerpoint/2010/main" val="101745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a:t>
            </a:r>
            <a:r>
              <a:rPr lang="en-US" baseline="0" dirty="0" smtClean="0"/>
              <a:t> this text based QR code to link to the Supreme homepage. On the website you are able to navigate to the spring/summer 2014 look book, shop online, and indulge in more information on the brand. </a:t>
            </a:r>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5</a:t>
            </a:fld>
            <a:endParaRPr lang="en-US"/>
          </a:p>
        </p:txBody>
      </p:sp>
    </p:spTree>
    <p:extLst>
      <p:ext uri="{BB962C8B-B14F-4D97-AF65-F5344CB8AC3E}">
        <p14:creationId xmlns:p14="http://schemas.microsoft.com/office/powerpoint/2010/main" val="92312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created this visual QR code to link to a music video by A$AP Rocky and </a:t>
            </a:r>
            <a:r>
              <a:rPr lang="en-US" baseline="0" dirty="0" err="1" smtClean="0"/>
              <a:t>Rhianna</a:t>
            </a:r>
            <a:r>
              <a:rPr lang="en-US" baseline="0" dirty="0" smtClean="0"/>
              <a:t>. These popular artists are sporting Supreme clothing in the “Fashion </a:t>
            </a:r>
            <a:r>
              <a:rPr lang="en-US" baseline="0" dirty="0" err="1" smtClean="0"/>
              <a:t>Killa</a:t>
            </a:r>
            <a:r>
              <a:rPr lang="en-US" baseline="0" dirty="0" smtClean="0"/>
              <a:t>” video. Listen carefully as they incorporate many well known designers into their song. </a:t>
            </a:r>
            <a:endParaRPr lang="en-US" dirty="0"/>
          </a:p>
        </p:txBody>
      </p:sp>
      <p:sp>
        <p:nvSpPr>
          <p:cNvPr id="4" name="Slide Number Placeholder 3"/>
          <p:cNvSpPr>
            <a:spLocks noGrp="1"/>
          </p:cNvSpPr>
          <p:nvPr>
            <p:ph type="sldNum" sz="quarter" idx="10"/>
          </p:nvPr>
        </p:nvSpPr>
        <p:spPr/>
        <p:txBody>
          <a:bodyPr/>
          <a:lstStyle/>
          <a:p>
            <a:fld id="{73B89D21-952B-D542-AA5A-72EB21FBAF99}" type="slidenum">
              <a:rPr lang="en-US" smtClean="0"/>
              <a:t>6</a:t>
            </a:fld>
            <a:endParaRPr lang="en-US"/>
          </a:p>
        </p:txBody>
      </p:sp>
    </p:spTree>
    <p:extLst>
      <p:ext uri="{BB962C8B-B14F-4D97-AF65-F5344CB8AC3E}">
        <p14:creationId xmlns:p14="http://schemas.microsoft.com/office/powerpoint/2010/main" val="91691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B81D553-FDC1-4EFF-ABB0-4AA975683836}" type="datetimeFigureOut">
              <a:rPr lang="en-US" smtClean="0"/>
              <a:t>3/12/2014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B6B2A84-7779-4A9B-B368-6D690B4770BF}"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81D553-FDC1-4EFF-ABB0-4AA975683836}"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81D553-FDC1-4EFF-ABB0-4AA975683836}"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81D553-FDC1-4EFF-ABB0-4AA975683836}"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B81D553-FDC1-4EFF-ABB0-4AA975683836}" type="datetimeFigureOut">
              <a:rPr lang="en-US" smtClean="0"/>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B6B2A84-7779-4A9B-B368-6D690B4770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81D553-FDC1-4EFF-ABB0-4AA975683836}"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81D553-FDC1-4EFF-ABB0-4AA975683836}" type="datetimeFigureOut">
              <a:rPr lang="en-US" smtClean="0"/>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81D553-FDC1-4EFF-ABB0-4AA975683836}" type="datetimeFigureOut">
              <a:rPr lang="en-US" smtClean="0"/>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1D553-FDC1-4EFF-ABB0-4AA975683836}" type="datetimeFigureOut">
              <a:rPr lang="en-US" smtClean="0"/>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81D553-FDC1-4EFF-ABB0-4AA975683836}"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B81D553-FDC1-4EFF-ABB0-4AA975683836}" type="datetimeFigureOut">
              <a:rPr lang="en-US" smtClean="0"/>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B2A84-7779-4A9B-B368-6D690B4770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81D553-FDC1-4EFF-ABB0-4AA975683836}" type="datetimeFigureOut">
              <a:rPr lang="en-US" smtClean="0"/>
              <a:t>3/12/2014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B6B2A84-7779-4A9B-B368-6D690B4770B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10000"/>
            <a:ext cx="9153970" cy="254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5013" y="228600"/>
            <a:ext cx="569387" cy="4191000"/>
          </a:xfrm>
          <a:prstGeom prst="rect">
            <a:avLst/>
          </a:prstGeom>
          <a:noFill/>
        </p:spPr>
        <p:txBody>
          <a:bodyPr vert="eaVert" wrap="square" rtlCol="0">
            <a:spAutoFit/>
          </a:bodyPr>
          <a:lstStyle/>
          <a:p>
            <a:r>
              <a:rPr lang="en-US" sz="2500" b="1" dirty="0" smtClean="0"/>
              <a:t> Matt, Molly, Courtney</a:t>
            </a:r>
            <a:endParaRPr lang="en-US" sz="2500" b="1" dirty="0"/>
          </a:p>
        </p:txBody>
      </p:sp>
    </p:spTree>
    <p:extLst>
      <p:ext uri="{BB962C8B-B14F-4D97-AF65-F5344CB8AC3E}">
        <p14:creationId xmlns:p14="http://schemas.microsoft.com/office/powerpoint/2010/main" val="3892563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11500"/>
                    </a14:imgEffect>
                    <a14:imgEffect>
                      <a14:saturation sat="344000"/>
                    </a14:imgEffect>
                  </a14:imgLayer>
                </a14:imgProps>
              </a:ext>
              <a:ext uri="{28A0092B-C50C-407E-A947-70E740481C1C}">
                <a14:useLocalDpi xmlns:a14="http://schemas.microsoft.com/office/drawing/2010/main" val="0"/>
              </a:ext>
            </a:extLst>
          </a:blip>
          <a:srcRect/>
          <a:stretch>
            <a:fillRect/>
          </a:stretch>
        </p:blipFill>
        <p:spPr bwMode="auto">
          <a:xfrm>
            <a:off x="-19228" y="4314336"/>
            <a:ext cx="9156700" cy="2547937"/>
          </a:xfrm>
          <a:prstGeom prst="rect">
            <a:avLst/>
          </a:prstGeom>
          <a:gradFill>
            <a:gsLst>
              <a:gs pos="0">
                <a:schemeClr val="accent1">
                  <a:tint val="66000"/>
                  <a:satMod val="160000"/>
                  <a:alpha val="0"/>
                  <a:lumMod val="76000"/>
                  <a:lumOff val="24000"/>
                </a:schemeClr>
              </a:gs>
              <a:gs pos="50000">
                <a:schemeClr val="accent1">
                  <a:tint val="44500"/>
                  <a:satMod val="160000"/>
                </a:schemeClr>
              </a:gs>
              <a:gs pos="100000">
                <a:schemeClr val="accent1">
                  <a:tint val="23500"/>
                  <a:satMod val="160000"/>
                </a:schemeClr>
              </a:gs>
            </a:gsLst>
            <a:lin ang="5400000" scaled="0"/>
          </a:gradFill>
          <a:ln>
            <a:noFill/>
          </a:ln>
          <a:effectLst>
            <a:glow>
              <a:schemeClr val="accent1"/>
            </a:glow>
            <a:outerShdw dist="35921" dir="2700000" algn="ctr" rotWithShape="0">
              <a:schemeClr val="bg2"/>
            </a:outerShdw>
            <a:softEdge rad="635000"/>
          </a:effectLst>
        </p:spPr>
      </p:pic>
      <p:sp>
        <p:nvSpPr>
          <p:cNvPr id="2" name="Title 1"/>
          <p:cNvSpPr>
            <a:spLocks noGrp="1"/>
          </p:cNvSpPr>
          <p:nvPr>
            <p:ph type="title"/>
          </p:nvPr>
        </p:nvSpPr>
        <p:spPr/>
        <p:txBody>
          <a:bodyPr>
            <a:normAutofit/>
          </a:bodyPr>
          <a:lstStyle/>
          <a:p>
            <a:pPr marL="571500" indent="-571500">
              <a:buFont typeface="Wingdings" charset="2"/>
              <a:buChar char="u"/>
            </a:pPr>
            <a:r>
              <a:rPr lang="en-US" dirty="0" smtClean="0">
                <a:solidFill>
                  <a:schemeClr val="tx1"/>
                </a:solidFill>
                <a:effectLst>
                  <a:outerShdw blurRad="114300" dist="101600" dir="2700000" algn="tl" rotWithShape="0">
                    <a:srgbClr val="000000">
                      <a:alpha val="40000"/>
                    </a:srgbClr>
                  </a:outerShdw>
                  <a:reflection stA="50000" endPos="75000" dist="12700" dir="5400000" sy="-100000" algn="bl" rotWithShape="0"/>
                </a:effectLst>
              </a:rPr>
              <a:t>MISSION AND VISION</a:t>
            </a:r>
            <a:endParaRPr lang="en-US" dirty="0">
              <a:solidFill>
                <a:schemeClr val="tx1"/>
              </a:solidFill>
              <a:effectLst>
                <a:outerShdw blurRad="114300" dist="101600" dir="2700000" algn="tl" rotWithShape="0">
                  <a:srgbClr val="000000">
                    <a:alpha val="40000"/>
                  </a:srgbClr>
                </a:outerShdw>
                <a:reflection stA="50000" endPos="75000" dist="12700" dir="5400000" sy="-100000" algn="bl" rotWithShape="0"/>
              </a:effectLst>
            </a:endParaRPr>
          </a:p>
        </p:txBody>
      </p:sp>
      <p:sp>
        <p:nvSpPr>
          <p:cNvPr id="3" name="Content Placeholder 2"/>
          <p:cNvSpPr>
            <a:spLocks noGrp="1"/>
          </p:cNvSpPr>
          <p:nvPr>
            <p:ph idx="1"/>
          </p:nvPr>
        </p:nvSpPr>
        <p:spPr>
          <a:xfrm>
            <a:off x="457200" y="1371600"/>
            <a:ext cx="8229600" cy="4709160"/>
          </a:xfrm>
        </p:spPr>
        <p:txBody>
          <a:bodyPr>
            <a:normAutofit/>
          </a:bodyPr>
          <a:lstStyle/>
          <a:p>
            <a:pPr marL="137160" indent="0" algn="ctr">
              <a:buNone/>
            </a:pPr>
            <a:r>
              <a:rPr lang="en-US" dirty="0" smtClean="0"/>
              <a:t>Supreme is a worldwide counterculture apparel giant who takes pride in being known for the quality, style, and authenticity of their products. The company strives to create a unique clothing brand that is appealing to their broad target market of urban individuals.</a:t>
            </a:r>
            <a:endParaRPr lang="en-US" dirty="0"/>
          </a:p>
        </p:txBody>
      </p:sp>
    </p:spTree>
    <p:extLst>
      <p:ext uri="{BB962C8B-B14F-4D97-AF65-F5344CB8AC3E}">
        <p14:creationId xmlns:p14="http://schemas.microsoft.com/office/powerpoint/2010/main" val="2686818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charset="2"/>
              <a:buChar char="u"/>
            </a:pPr>
            <a:r>
              <a:rPr lang="en-US" dirty="0" smtClean="0">
                <a:solidFill>
                  <a:schemeClr val="tx1"/>
                </a:solidFill>
                <a:effectLst>
                  <a:outerShdw blurRad="114300" dist="101600" dir="2700000" algn="tl" rotWithShape="0">
                    <a:srgbClr val="000000">
                      <a:alpha val="40000"/>
                    </a:srgbClr>
                  </a:outerShdw>
                  <a:reflection stA="50000" endPos="75000" dist="12700" dir="5400000" sy="-100000" algn="bl" rotWithShape="0"/>
                </a:effectLst>
              </a:rPr>
              <a:t>SUMMARIZE THE FINDINGS </a:t>
            </a:r>
            <a:endParaRPr lang="en-US" dirty="0">
              <a:solidFill>
                <a:schemeClr val="tx1"/>
              </a:solidFill>
              <a:effectLst>
                <a:outerShdw blurRad="114300" dist="101600" dir="2700000" algn="tl" rotWithShape="0">
                  <a:srgbClr val="000000">
                    <a:alpha val="40000"/>
                  </a:srgbClr>
                </a:outerShdw>
                <a:reflection stA="50000" endPos="75000" dist="12700" dir="5400000" sy="-100000" algn="bl" rotWithShape="0"/>
              </a:effectLst>
            </a:endParaRPr>
          </a:p>
        </p:txBody>
      </p:sp>
      <p:sp>
        <p:nvSpPr>
          <p:cNvPr id="3" name="Content Placeholder 2"/>
          <p:cNvSpPr>
            <a:spLocks noGrp="1"/>
          </p:cNvSpPr>
          <p:nvPr>
            <p:ph idx="1"/>
          </p:nvPr>
        </p:nvSpPr>
        <p:spPr>
          <a:xfrm>
            <a:off x="533400" y="1905000"/>
            <a:ext cx="8229600" cy="4709160"/>
          </a:xfrm>
        </p:spPr>
        <p:txBody>
          <a:bodyPr vert="horz"/>
          <a:lstStyle/>
          <a:p>
            <a:pPr marL="137160" indent="0" algn="ctr">
              <a:buNone/>
            </a:pPr>
            <a:r>
              <a:rPr lang="en-US" dirty="0" smtClean="0">
                <a:effectLst/>
              </a:rPr>
              <a:t>Newly discovered 3D scanning allows for individuals body's to be photographed and later molded into clay sculptures. This process is very precise as the models dimensions are entirely accurate to their figure.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7" y="4311235"/>
            <a:ext cx="9186863"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23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charset="2"/>
              <a:buChar char="u"/>
            </a:pPr>
            <a:r>
              <a:rPr lang="en-US" dirty="0" smtClean="0">
                <a:solidFill>
                  <a:schemeClr val="tx1"/>
                </a:solidFill>
                <a:effectLst>
                  <a:outerShdw blurRad="114300" dist="101600" dir="2700000" algn="tl" rotWithShape="0">
                    <a:srgbClr val="000000">
                      <a:alpha val="40000"/>
                    </a:srgbClr>
                  </a:outerShdw>
                  <a:reflection stA="50000" endPos="75000" dist="12700" dir="5400000" sy="-100000" algn="bl" rotWithShape="0"/>
                </a:effectLst>
              </a:rPr>
              <a:t>HOW TO APPLY TO SUPREME </a:t>
            </a:r>
            <a:endParaRPr lang="en-US" dirty="0">
              <a:solidFill>
                <a:schemeClr val="tx1"/>
              </a:solidFill>
              <a:effectLst>
                <a:outerShdw blurRad="114300" dist="101600" dir="2700000" algn="tl" rotWithShape="0">
                  <a:srgbClr val="000000">
                    <a:alpha val="40000"/>
                  </a:srgbClr>
                </a:outerShdw>
                <a:reflection stA="50000" endPos="75000" dist="12700" dir="5400000" sy="-100000" algn="bl" rotWithShape="0"/>
              </a:effectLst>
            </a:endParaRPr>
          </a:p>
        </p:txBody>
      </p:sp>
      <p:sp>
        <p:nvSpPr>
          <p:cNvPr id="3" name="Content Placeholder 2"/>
          <p:cNvSpPr>
            <a:spLocks noGrp="1"/>
          </p:cNvSpPr>
          <p:nvPr>
            <p:ph idx="1"/>
          </p:nvPr>
        </p:nvSpPr>
        <p:spPr/>
        <p:txBody>
          <a:bodyPr/>
          <a:lstStyle/>
          <a:p>
            <a:pPr marL="137160" indent="0" algn="ctr">
              <a:buNone/>
            </a:pPr>
            <a:endParaRPr lang="en-US" sz="3200" dirty="0" smtClean="0"/>
          </a:p>
          <a:p>
            <a:pPr marL="137160" indent="0" algn="ctr">
              <a:buNone/>
            </a:pPr>
            <a:r>
              <a:rPr lang="en-US" sz="3200" dirty="0" smtClean="0"/>
              <a:t>A$AP Rocky and </a:t>
            </a:r>
            <a:r>
              <a:rPr lang="en-US" sz="3200" dirty="0" err="1" smtClean="0"/>
              <a:t>Rihanna</a:t>
            </a:r>
            <a:r>
              <a:rPr lang="en-US" sz="3200" dirty="0" smtClean="0"/>
              <a:t>, the faces of Supreme, are able to be displayed in each free standing store through the use of the 3D scanners.</a:t>
            </a:r>
          </a:p>
          <a:p>
            <a:pPr marL="137160" indent="0" algn="ctr">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4256399"/>
            <a:ext cx="9186863"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79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marL="571500" indent="-571500">
              <a:buFont typeface="Wingdings" charset="2"/>
              <a:buChar char="u"/>
            </a:pPr>
            <a:r>
              <a:rPr lang="en-US" dirty="0" smtClean="0">
                <a:solidFill>
                  <a:schemeClr val="tx1"/>
                </a:solidFill>
                <a:effectLst>
                  <a:outerShdw blurRad="114300" dist="101600" dir="2700000" algn="tl" rotWithShape="0">
                    <a:srgbClr val="000000">
                      <a:alpha val="40000"/>
                    </a:srgbClr>
                  </a:outerShdw>
                  <a:reflection stA="50000" endPos="75000" dist="12700" dir="5400000" sy="-100000" algn="bl" rotWithShape="0"/>
                </a:effectLst>
              </a:rPr>
              <a:t>TEXT QR CODE</a:t>
            </a:r>
            <a:endParaRPr lang="en-US" dirty="0">
              <a:solidFill>
                <a:schemeClr val="tx1"/>
              </a:solidFill>
              <a:effectLst>
                <a:outerShdw blurRad="114300" dist="101600" dir="2700000" algn="tl" rotWithShape="0">
                  <a:srgbClr val="000000">
                    <a:alpha val="40000"/>
                  </a:srgbClr>
                </a:outerShdw>
                <a:reflection stA="50000" endPos="75000" dist="12700" dir="5400000" sy="-100000" algn="bl" rotWithShape="0"/>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7" y="4356100"/>
            <a:ext cx="9186863"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309" y="1150613"/>
            <a:ext cx="3351891" cy="334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5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marL="571500" indent="-571500">
              <a:buFont typeface="Wingdings" charset="2"/>
              <a:buChar char="u"/>
            </a:pPr>
            <a:r>
              <a:rPr lang="en-US" dirty="0" smtClean="0">
                <a:solidFill>
                  <a:schemeClr val="tx1"/>
                </a:solidFill>
                <a:effectLst>
                  <a:outerShdw blurRad="114300" dist="101600" dir="2700000" algn="tl" rotWithShape="0">
                    <a:srgbClr val="000000">
                      <a:alpha val="40000"/>
                    </a:srgbClr>
                  </a:outerShdw>
                  <a:reflection stA="50000" endPos="75000" dist="12700" dir="5400000" sy="-100000" algn="bl" rotWithShape="0"/>
                </a:effectLst>
              </a:rPr>
              <a:t>VISUAL QR CODE</a:t>
            </a:r>
            <a:endParaRPr lang="en-US" dirty="0">
              <a:solidFill>
                <a:schemeClr val="tx1"/>
              </a:solidFill>
              <a:effectLst>
                <a:outerShdw blurRad="114300" dist="101600" dir="2700000" algn="tl" rotWithShape="0">
                  <a:srgbClr val="000000">
                    <a:alpha val="40000"/>
                  </a:srgbClr>
                </a:outerShdw>
                <a:reflection stA="50000" endPos="75000" dist="12700" dir="5400000" sy="-100000" algn="bl" rotWithShape="0"/>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4" y="4432300"/>
            <a:ext cx="9186863"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43000"/>
            <a:ext cx="3459616" cy="345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6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FFFF"/>
            </a:gs>
            <a:gs pos="5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882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292</TotalTime>
  <Words>419</Words>
  <Application>Microsoft Office PowerPoint</Application>
  <PresentationFormat>On-screen Show (4:3)</PresentationFormat>
  <Paragraphs>22</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PowerPoint Presentation</vt:lpstr>
      <vt:lpstr>MISSION AND VISION</vt:lpstr>
      <vt:lpstr>SUMMARIZE THE FINDINGS </vt:lpstr>
      <vt:lpstr>HOW TO APPLY TO SUPREME </vt:lpstr>
      <vt:lpstr>TEXT QR CODE</vt:lpstr>
      <vt:lpstr>VISUAL QR CODE</vt:lpstr>
      <vt:lpstr>PowerPoint Presentation</vt:lpstr>
    </vt:vector>
  </TitlesOfParts>
  <Company>Madison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MCKINLAY</dc:creator>
  <cp:lastModifiedBy>Mathew J Snyder</cp:lastModifiedBy>
  <cp:revision>23</cp:revision>
  <dcterms:created xsi:type="dcterms:W3CDTF">2014-03-10T15:57:37Z</dcterms:created>
  <dcterms:modified xsi:type="dcterms:W3CDTF">2014-03-12T17:03:20Z</dcterms:modified>
</cp:coreProperties>
</file>