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D6AD24-FD31-4BFE-B3A4-8B61A2D7180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954B5B-F2A3-48B8-A9DD-F388080FCD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410200"/>
            <a:ext cx="9144000" cy="58625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September 25, 2013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990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Textiles Forecast Trend Report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967335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Mathew Snyder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08518"/>
            <a:ext cx="8991600" cy="838200"/>
          </a:xfrm>
        </p:spPr>
        <p:txBody>
          <a:bodyPr/>
          <a:lstStyle/>
          <a:p>
            <a:pPr algn="ctr"/>
            <a:r>
              <a:rPr lang="en-US" dirty="0" smtClean="0"/>
              <a:t>Leather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3831370" cy="3475038"/>
          </a:xfr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sz="4400" smtClean="0">
                <a:solidFill>
                  <a:schemeClr val="accent3">
                    <a:lumMod val="50000"/>
                  </a:schemeClr>
                </a:solidFill>
              </a:rPr>
              <a:t>Textiles Forecast Trend Report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27432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Leather</a:t>
            </a:r>
            <a:r>
              <a:rPr lang="en-US" sz="1400" dirty="0" smtClean="0"/>
              <a:t> is a durable and flexible material created by the </a:t>
            </a:r>
            <a:r>
              <a:rPr lang="en-US" sz="1400" i="1" dirty="0" smtClean="0"/>
              <a:t>tanning</a:t>
            </a:r>
            <a:r>
              <a:rPr lang="en-US" sz="1400" dirty="0" smtClean="0"/>
              <a:t> of animal rawhide and skin.  It is sold in four forms: </a:t>
            </a:r>
            <a:r>
              <a:rPr lang="en-US" sz="1400" b="1" dirty="0" smtClean="0"/>
              <a:t>Full-grain, top-grain, corrected-grain, </a:t>
            </a:r>
            <a:r>
              <a:rPr lang="en-US" sz="1400" dirty="0" smtClean="0"/>
              <a:t>and</a:t>
            </a:r>
            <a:r>
              <a:rPr lang="en-US" sz="1400" b="1" dirty="0" smtClean="0"/>
              <a:t> split leather</a:t>
            </a:r>
            <a:r>
              <a:rPr lang="en-US" sz="1400" dirty="0" smtClean="0"/>
              <a:t>.  There are multiple tanning processes but the most common is vegetable-tanned which uses tannins from different vegetable matter and often is supple and brown in color.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5004277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Being heavily used in handbags as of late for those trying to bring back the </a:t>
            </a:r>
            <a:r>
              <a:rPr lang="en-US" sz="1400" dirty="0"/>
              <a:t>American luxury look.</a:t>
            </a:r>
          </a:p>
        </p:txBody>
      </p:sp>
    </p:spTree>
    <p:extLst>
      <p:ext uri="{BB962C8B-B14F-4D97-AF65-F5344CB8AC3E}">
        <p14:creationId xmlns:p14="http://schemas.microsoft.com/office/powerpoint/2010/main" val="28851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Cotton Denim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1" y="2743200"/>
            <a:ext cx="4243239" cy="3475038"/>
          </a:xfr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sz="4400" smtClean="0">
                <a:solidFill>
                  <a:schemeClr val="accent3">
                    <a:lumMod val="50000"/>
                  </a:schemeClr>
                </a:solidFill>
              </a:rPr>
              <a:t>Textiles Forecast Trend Report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71692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Denim</a:t>
            </a:r>
            <a:r>
              <a:rPr lang="en-US" sz="1400" dirty="0" smtClean="0"/>
              <a:t> is a rugged cotton twill textile, in which the </a:t>
            </a:r>
            <a:r>
              <a:rPr lang="en-US" sz="1400" i="1" dirty="0" smtClean="0"/>
              <a:t>weft</a:t>
            </a:r>
            <a:r>
              <a:rPr lang="en-US" sz="1400" dirty="0" smtClean="0"/>
              <a:t> passes under two or more </a:t>
            </a:r>
            <a:r>
              <a:rPr lang="en-US" sz="1400" i="1" dirty="0" smtClean="0"/>
              <a:t>warp</a:t>
            </a:r>
            <a:r>
              <a:rPr lang="en-US" sz="1400" dirty="0" smtClean="0"/>
              <a:t> threads. This twill weaving produces the familiar diagonal ribbing of the fabric. </a:t>
            </a:r>
            <a:r>
              <a:rPr lang="en-US" sz="1400" i="1" dirty="0" smtClean="0"/>
              <a:t>Weft</a:t>
            </a:r>
            <a:r>
              <a:rPr lang="en-US" sz="1400" dirty="0" smtClean="0"/>
              <a:t> is the term for the thread or yarn which is drawn through the </a:t>
            </a:r>
            <a:r>
              <a:rPr lang="en-US" sz="1400" i="1" dirty="0" smtClean="0"/>
              <a:t>warp</a:t>
            </a:r>
            <a:r>
              <a:rPr lang="en-US" sz="1400" dirty="0" smtClean="0"/>
              <a:t> yarns to create cloth. </a:t>
            </a:r>
            <a:r>
              <a:rPr lang="en-US" sz="1400" i="1" dirty="0" smtClean="0"/>
              <a:t>Warp</a:t>
            </a:r>
            <a:r>
              <a:rPr lang="en-US" sz="1400" dirty="0" smtClean="0"/>
              <a:t> is the lengthwise or longitudinal thread in a roll, while </a:t>
            </a:r>
            <a:r>
              <a:rPr lang="en-US" sz="1400" i="1" dirty="0" smtClean="0"/>
              <a:t>weft</a:t>
            </a:r>
            <a:r>
              <a:rPr lang="en-US" sz="1400" dirty="0" smtClean="0"/>
              <a:t> is the transverse thread.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32811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Most denim today is dyed with synthetic indigo.  The cotton will undergo a repetitive sequence of dipping and oxidization.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301536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Can be used for apparel and accessories.  Cotton denim jackets have become trendy as of late, and is a classic American look accepted worldwide.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4815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82806"/>
            <a:ext cx="8991600" cy="1143000"/>
          </a:xfrm>
        </p:spPr>
        <p:txBody>
          <a:bodyPr/>
          <a:lstStyle/>
          <a:p>
            <a:pPr algn="ctr"/>
            <a:r>
              <a:rPr lang="en-US" dirty="0" smtClean="0"/>
              <a:t>Cotton Lace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0"/>
            <a:ext cx="4196401" cy="3143250"/>
          </a:xfr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sz="4400" smtClean="0">
                <a:solidFill>
                  <a:schemeClr val="accent3">
                    <a:lumMod val="50000"/>
                  </a:schemeClr>
                </a:solidFill>
              </a:rPr>
              <a:t>Textiles Forecast Trend Report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06477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Lace</a:t>
            </a:r>
            <a:r>
              <a:rPr lang="en-US" sz="1400" dirty="0"/>
              <a:t> is an openwork </a:t>
            </a:r>
            <a:r>
              <a:rPr lang="en-US" sz="1400" dirty="0" smtClean="0"/>
              <a:t>fabric, </a:t>
            </a:r>
            <a:r>
              <a:rPr lang="en-US" sz="1400" dirty="0"/>
              <a:t>patterned with open holes in the work, made by machine or by hand.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806255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Tomas Maier is going heavy on the lace when creating new looks for his </a:t>
            </a:r>
            <a:r>
              <a:rPr lang="en-US" sz="1400" dirty="0" err="1"/>
              <a:t>Bottega</a:t>
            </a:r>
            <a:r>
              <a:rPr lang="en-US" sz="1400" dirty="0"/>
              <a:t> </a:t>
            </a:r>
            <a:r>
              <a:rPr lang="en-US" sz="1400" dirty="0" err="1"/>
              <a:t>Veneta</a:t>
            </a:r>
            <a:r>
              <a:rPr lang="en-US" sz="1400" i="1" dirty="0"/>
              <a:t> Resort 2014 New York</a:t>
            </a:r>
            <a:r>
              <a:rPr lang="en-US" sz="1400" dirty="0"/>
              <a:t> line.  His goal was to "create something that's not understandable at first."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3803434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Lace-making</a:t>
            </a:r>
            <a:r>
              <a:rPr lang="en-US" sz="1400" dirty="0"/>
              <a:t> is an ancient craft</a:t>
            </a:r>
            <a:r>
              <a:rPr lang="en-US" sz="1400" dirty="0" smtClean="0"/>
              <a:t>.  A </a:t>
            </a:r>
            <a:r>
              <a:rPr lang="en-US" sz="1400" dirty="0"/>
              <a:t>true lace is created when a thread is looped, twisted or braided to other threads independently from a backing fabric.</a:t>
            </a:r>
          </a:p>
        </p:txBody>
      </p:sp>
    </p:spTree>
    <p:extLst>
      <p:ext uri="{BB962C8B-B14F-4D97-AF65-F5344CB8AC3E}">
        <p14:creationId xmlns:p14="http://schemas.microsoft.com/office/powerpoint/2010/main" val="225472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19200"/>
            <a:ext cx="8991600" cy="1143000"/>
          </a:xfrm>
        </p:spPr>
        <p:txBody>
          <a:bodyPr/>
          <a:lstStyle/>
          <a:p>
            <a:pPr algn="ctr"/>
            <a:r>
              <a:rPr lang="en-US" dirty="0" smtClean="0"/>
              <a:t>Spandex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16958"/>
            <a:ext cx="3733800" cy="3733800"/>
          </a:xfr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sz="4400" smtClean="0">
                <a:solidFill>
                  <a:schemeClr val="accent3">
                    <a:lumMod val="50000"/>
                  </a:schemeClr>
                </a:solidFill>
              </a:rPr>
              <a:t>Textiles Forecast Trend Report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09119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Spandex</a:t>
            </a:r>
            <a:r>
              <a:rPr lang="en-US" sz="1400" dirty="0"/>
              <a:t> or </a:t>
            </a:r>
            <a:r>
              <a:rPr lang="en-US" sz="1400" dirty="0" err="1"/>
              <a:t>elastane</a:t>
            </a:r>
            <a:r>
              <a:rPr lang="en-US" sz="1400" dirty="0"/>
              <a:t> is a </a:t>
            </a:r>
            <a:r>
              <a:rPr lang="en-US" sz="1400" dirty="0" smtClean="0"/>
              <a:t>synthetic fiber</a:t>
            </a:r>
            <a:r>
              <a:rPr lang="en-US" sz="1400" dirty="0"/>
              <a:t> known for its exceptional </a:t>
            </a:r>
            <a:r>
              <a:rPr lang="en-US" sz="1400" dirty="0" smtClean="0"/>
              <a:t>elasticity. </a:t>
            </a:r>
            <a:r>
              <a:rPr lang="en-US" sz="1400" dirty="0"/>
              <a:t>It is strong, but less </a:t>
            </a:r>
            <a:r>
              <a:rPr lang="en-US" sz="1400" dirty="0" smtClean="0"/>
              <a:t>durable.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160265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Increased use with </a:t>
            </a:r>
            <a:r>
              <a:rPr lang="en-US" sz="1400" i="1" dirty="0"/>
              <a:t>spandex</a:t>
            </a:r>
            <a:r>
              <a:rPr lang="en-US" sz="1400" dirty="0"/>
              <a:t> in combination with other textiles.  Gives ease to different garments, making them fit different body types.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5410200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Spandex blends can be found in current fashion trends such as leggings, workout apparel, and skateboarding pants.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22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89630"/>
            <a:ext cx="8991600" cy="1143000"/>
          </a:xfrm>
        </p:spPr>
        <p:txBody>
          <a:bodyPr/>
          <a:lstStyle/>
          <a:p>
            <a:pPr algn="ctr"/>
            <a:r>
              <a:rPr lang="en-US" dirty="0" smtClean="0"/>
              <a:t>Polyester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4230633" cy="3627438"/>
          </a:xfr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Textiles Forecast Trend Report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819400"/>
            <a:ext cx="426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Polyester</a:t>
            </a:r>
            <a:r>
              <a:rPr lang="en-US" sz="1400" dirty="0"/>
              <a:t> is a category of </a:t>
            </a:r>
            <a:r>
              <a:rPr lang="en-US" sz="1400" dirty="0" smtClean="0"/>
              <a:t>polymers</a:t>
            </a:r>
            <a:r>
              <a:rPr lang="en-US" sz="1400" dirty="0"/>
              <a:t> which contain the </a:t>
            </a:r>
            <a:r>
              <a:rPr lang="en-US" sz="1400" dirty="0" smtClean="0"/>
              <a:t>ester functional group</a:t>
            </a:r>
            <a:r>
              <a:rPr lang="en-US" sz="1400" dirty="0"/>
              <a:t> in their main chain</a:t>
            </a:r>
            <a:r>
              <a:rPr lang="en-US" sz="1400" dirty="0" smtClean="0"/>
              <a:t>. Fabrics</a:t>
            </a:r>
            <a:r>
              <a:rPr lang="en-US" sz="1400" dirty="0"/>
              <a:t> woven or knitted from </a:t>
            </a:r>
            <a:r>
              <a:rPr lang="en-US" sz="1400" i="1" dirty="0"/>
              <a:t>polyester</a:t>
            </a:r>
            <a:r>
              <a:rPr lang="en-US" sz="1400" dirty="0"/>
              <a:t> thread or yarn are used extensively in </a:t>
            </a:r>
            <a:r>
              <a:rPr lang="en-US" sz="1400" dirty="0" smtClean="0"/>
              <a:t>apparel.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361765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Often used </a:t>
            </a:r>
            <a:r>
              <a:rPr lang="en-US" sz="1400" dirty="0"/>
              <a:t>in athletic wear </a:t>
            </a:r>
            <a:r>
              <a:rPr lang="en-US" sz="1400" dirty="0" smtClean="0"/>
              <a:t>and workout apparel for </a:t>
            </a:r>
            <a:r>
              <a:rPr lang="en-US" sz="1400" dirty="0"/>
              <a:t>maximum </a:t>
            </a:r>
            <a:r>
              <a:rPr lang="en-US" sz="1400" dirty="0" smtClean="0"/>
              <a:t>comfort.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5257800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As of late polyester also is being used </a:t>
            </a:r>
            <a:r>
              <a:rPr lang="en-US" sz="1400" dirty="0"/>
              <a:t>in combination with cotton and rayon for </a:t>
            </a:r>
            <a:r>
              <a:rPr lang="en-US" sz="1400" dirty="0" smtClean="0"/>
              <a:t>casual clothing with a superior feel and fit.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06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178</TotalTime>
  <Words>325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Textiles Forecast Trend Report</vt:lpstr>
      <vt:lpstr>Leather</vt:lpstr>
      <vt:lpstr>Cotton Denim</vt:lpstr>
      <vt:lpstr>Cotton Lace</vt:lpstr>
      <vt:lpstr>Spandex</vt:lpstr>
      <vt:lpstr>Polyester</vt:lpstr>
    </vt:vector>
  </TitlesOfParts>
  <Company>Madison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J Snyder</dc:creator>
  <cp:lastModifiedBy>Mathew J Snyder</cp:lastModifiedBy>
  <cp:revision>16</cp:revision>
  <dcterms:created xsi:type="dcterms:W3CDTF">2013-09-24T20:06:17Z</dcterms:created>
  <dcterms:modified xsi:type="dcterms:W3CDTF">2013-09-25T14:18:46Z</dcterms:modified>
</cp:coreProperties>
</file>